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8" r:id="rId4"/>
    <p:sldId id="265" r:id="rId5"/>
    <p:sldId id="266" r:id="rId6"/>
    <p:sldId id="267" r:id="rId7"/>
    <p:sldId id="270" r:id="rId8"/>
    <p:sldId id="269" r:id="rId9"/>
    <p:sldId id="273" r:id="rId10"/>
    <p:sldId id="271" r:id="rId11"/>
    <p:sldId id="276" r:id="rId12"/>
    <p:sldId id="272" r:id="rId13"/>
    <p:sldId id="274" r:id="rId14"/>
    <p:sldId id="275" r:id="rId15"/>
    <p:sldId id="278" r:id="rId16"/>
    <p:sldId id="277" r:id="rId17"/>
    <p:sldId id="279" r:id="rId18"/>
    <p:sldId id="281" r:id="rId19"/>
    <p:sldId id="280" r:id="rId20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6496"/>
    <a:srgbClr val="A5A5C3"/>
    <a:srgbClr val="7777A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-90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D7C1D1-67E2-4D11-A456-A8D8D757A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297DD2C-D4EC-495C-B262-55D99B7E1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8A59435-1EE4-430B-BABB-F73C849FC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02-5CC2-4EAD-88E3-C1A68E279784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DC99D7-17C5-45BF-BA47-CB4658932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DA7B1A-03EE-4158-AB3B-BCD6E6BDE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76C6-F3D3-41D8-B6D1-94A497D33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869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648A6B-CA14-46AF-AA8C-D5E8C34C2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05ECA4B-33D0-4802-9DF3-5C37B6298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3DAB77-2EE1-4F75-83F5-C32826F1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02-5CC2-4EAD-88E3-C1A68E279784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D3A2BD7-323A-4EBE-B82F-AEA3F6D00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A782EB8-7AF5-4952-8384-0F4EF7D52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76C6-F3D3-41D8-B6D1-94A497D33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20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97F4A92-F8F9-48FB-AB54-7EE367A72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CE09C63-CF4E-456F-94D7-B3B38B32B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DFA60A-64D4-4F29-AC42-AD320372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02-5CC2-4EAD-88E3-C1A68E279784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0EF49E-BA87-4F3F-9C87-436DEC6E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5F98DDA-D17F-4DD5-A66D-AA0B550D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76C6-F3D3-41D8-B6D1-94A497D33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34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A8B007-2DDC-4F1B-B676-E97BF9097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95AE31-9CF8-4D1E-8288-F6F2622DF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DE4E18-549D-42AA-84BD-06CF9CC63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02-5CC2-4EAD-88E3-C1A68E279784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711B6F-2DC5-4994-8EAE-E65F65637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B65B96B-46CB-437B-B31C-E60B07EDF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76C6-F3D3-41D8-B6D1-94A497D33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93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DE4153-0ECE-483C-A8A0-0CC1FA876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3740663-0E4F-4906-9CAA-33E8FB4F5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6ABDFF-5F86-4EA6-B4E3-B9A8C774C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02-5CC2-4EAD-88E3-C1A68E279784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74031C-EB71-4B66-AA2F-A08DF4C54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9DC4FE-193E-4871-96FE-08646058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76C6-F3D3-41D8-B6D1-94A497D33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42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A40D7D-F49A-411F-B606-AC6D3404A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FE5E76-A2DF-4545-AE8A-F4438D3C2F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47848AF-3953-4E75-9D7D-FF9735F09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FB1A27A-129F-4CA2-B645-5EA370F70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02-5CC2-4EAD-88E3-C1A68E279784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FB58FED-EFB3-44A4-8DEC-67AD6009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43F9CCA-2FF7-4280-8A2A-FBC1E02EA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76C6-F3D3-41D8-B6D1-94A497D33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701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0CABE2-D24C-47BB-BC14-504A49E8E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A5F2075-0C8D-404C-A58C-1202AA2C9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8527386-AA8F-4558-84B4-BDF3DA10B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C9C1133-2E9D-4219-A6EF-6BCF6F219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9AF3713-CE64-4D3F-81C8-72F85E43B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1B2D8E0-893D-4C15-AE7D-A94411D6B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02-5CC2-4EAD-88E3-C1A68E279784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7C70C2D-93CE-4ECF-BFE3-008DF183B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D943359-5E77-4F98-9366-7F94933FF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76C6-F3D3-41D8-B6D1-94A497D33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65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162C70-1382-4BA2-8110-D9814693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C18114-CE2F-4E41-83E7-2F4B63B61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02-5CC2-4EAD-88E3-C1A68E279784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65BB8CC-27DC-4D78-938D-0C68259C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3B865BF-B83D-413D-B417-88ED0AE8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76C6-F3D3-41D8-B6D1-94A497D33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78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97486D9-4D61-4700-86A1-DEF78F414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02-5CC2-4EAD-88E3-C1A68E279784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C73FD9A-CFCB-445D-B907-544D3A774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411E295-1869-478F-A937-BDBB5862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76C6-F3D3-41D8-B6D1-94A497D33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74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71A0DA-0308-4E4B-B28A-BDF74736B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CF7095-DC31-4995-9EDA-EE68F805A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99A1C17-53B1-47A4-9318-95CA4E296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F938834-A4D1-4AC3-AC72-DC328013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02-5CC2-4EAD-88E3-C1A68E279784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DC46968-C6FB-4E9D-9C18-2583386E1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15A0D68-52A4-4E2D-B69D-015B5EDF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76C6-F3D3-41D8-B6D1-94A497D33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02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B737A0-CCA4-4A0B-ABBE-F27ABC07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4D0CBCB-EC92-48C9-8A3F-D20568D86D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25B59B9-D186-498B-9ECD-611AC0D83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5C198CA-B080-4B40-80A6-341EC84F8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02-5CC2-4EAD-88E3-C1A68E279784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3FDC7DE-55E5-4736-8A8B-34D7DB16B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55064E7-D3DD-4063-BC0C-7CADEB5F4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76C6-F3D3-41D8-B6D1-94A497D33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64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389C1D-54DC-426C-A5DF-9FC813BF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8204DEA-91A5-4575-96FE-CFF531B40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C24A618-EA8A-4D7B-B319-B558EF58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A8E02-5CC2-4EAD-88E3-C1A68E279784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FDF3E49-20B8-47A9-9579-43F5A0C56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B4B25B9-1AB8-40E5-B0B2-34E8A4EC5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B76C6-F3D3-41D8-B6D1-94A497D33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25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AD1EF1E2-D80F-48D7-AEED-891757D511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31BD85C-8D5D-46A0-AEB6-1F77C54728C0}"/>
              </a:ext>
            </a:extLst>
          </p:cNvPr>
          <p:cNvSpPr/>
          <p:nvPr/>
        </p:nvSpPr>
        <p:spPr>
          <a:xfrm>
            <a:off x="224590" y="224589"/>
            <a:ext cx="11742822" cy="635267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7CADA8C-1C51-40BD-83DC-A0CA37C036A9}"/>
              </a:ext>
            </a:extLst>
          </p:cNvPr>
          <p:cNvSpPr/>
          <p:nvPr/>
        </p:nvSpPr>
        <p:spPr>
          <a:xfrm>
            <a:off x="967099" y="1731932"/>
            <a:ext cx="9584034" cy="169706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n/>
                <a:solidFill>
                  <a:srgbClr val="646496"/>
                </a:solidFill>
              </a:rPr>
              <a:t>ДОКУМЕНТАЦИЯ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n/>
                <a:solidFill>
                  <a:srgbClr val="646496"/>
                </a:solidFill>
              </a:rPr>
              <a:t>ВОСПИТАТЕЛЯ ДОШКОЛЬНОГО ОБРАЗОВАНИЯ ПО СОПРОВОЖДЕНИЮ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n/>
                <a:solidFill>
                  <a:srgbClr val="646496"/>
                </a:solidFill>
              </a:rPr>
              <a:t>РЕБЕНКА С РАССТРОЙСТВАМИ АУТИСТИЧЕСКОГО СПЕКТРА</a:t>
            </a:r>
            <a:endParaRPr lang="ru-RU" sz="2400" b="1" cap="none" spc="0" dirty="0">
              <a:ln/>
              <a:solidFill>
                <a:srgbClr val="646496"/>
              </a:solidFill>
              <a:effectLst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00B25FB-CAB4-48B3-9752-8239E756E46C}"/>
              </a:ext>
            </a:extLst>
          </p:cNvPr>
          <p:cNvSpPr/>
          <p:nvPr/>
        </p:nvSpPr>
        <p:spPr>
          <a:xfrm>
            <a:off x="6096000" y="4682608"/>
            <a:ext cx="57751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>
                <a:ln/>
                <a:solidFill>
                  <a:srgbClr val="646496"/>
                </a:solidFill>
              </a:rPr>
              <a:t>Татьяна Федоровна Полозова,</a:t>
            </a:r>
          </a:p>
          <a:p>
            <a:r>
              <a:rPr lang="ru-RU" b="1" dirty="0">
                <a:ln/>
                <a:solidFill>
                  <a:srgbClr val="646496"/>
                </a:solidFill>
              </a:rPr>
              <a:t>з</a:t>
            </a:r>
            <a:r>
              <a:rPr lang="ru-RU" b="1" cap="none" spc="0" dirty="0">
                <a:ln/>
                <a:solidFill>
                  <a:srgbClr val="646496"/>
                </a:solidFill>
                <a:effectLst/>
              </a:rPr>
              <a:t>аместитель заведующего по основной деятельности государственного учреждения образования «Детский сад №4 «Золотой ключик» г.Заславля», руководитель районного методического объединения для педа</a:t>
            </a:r>
            <a:r>
              <a:rPr lang="ru-RU" b="1" dirty="0">
                <a:ln/>
                <a:solidFill>
                  <a:srgbClr val="646496"/>
                </a:solidFill>
              </a:rPr>
              <a:t>гогов средних и старших групп.</a:t>
            </a:r>
            <a:endParaRPr lang="ru-RU" b="1" cap="none" spc="0" dirty="0">
              <a:ln/>
              <a:solidFill>
                <a:srgbClr val="646496"/>
              </a:solidFill>
              <a:effectLst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7F5D86FF-9448-43FF-9F13-729DFB400261}"/>
              </a:ext>
            </a:extLst>
          </p:cNvPr>
          <p:cNvCxnSpPr>
            <a:cxnSpLocks/>
          </p:cNvCxnSpPr>
          <p:nvPr/>
        </p:nvCxnSpPr>
        <p:spPr>
          <a:xfrm>
            <a:off x="609600" y="1731932"/>
            <a:ext cx="0" cy="1733162"/>
          </a:xfrm>
          <a:prstGeom prst="line">
            <a:avLst/>
          </a:prstGeom>
          <a:ln w="76200">
            <a:solidFill>
              <a:srgbClr val="A5A5C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86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87C1BBE8-2C39-4AD1-94B6-F45C0E451C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FB85B1D-A15E-402B-A33C-095F5CDB86F6}"/>
              </a:ext>
            </a:extLst>
          </p:cNvPr>
          <p:cNvSpPr/>
          <p:nvPr/>
        </p:nvSpPr>
        <p:spPr>
          <a:xfrm>
            <a:off x="224590" y="224588"/>
            <a:ext cx="11742822" cy="643944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A05BA58-7991-4703-92BB-FF137482CAC8}"/>
              </a:ext>
            </a:extLst>
          </p:cNvPr>
          <p:cNvSpPr/>
          <p:nvPr/>
        </p:nvSpPr>
        <p:spPr>
          <a:xfrm>
            <a:off x="529388" y="393390"/>
            <a:ext cx="11309685" cy="53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Годовой план работы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B6F4F2B-229D-4ECF-B072-A11369CC5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624" y="952784"/>
            <a:ext cx="8558880" cy="5683544"/>
          </a:xfrm>
          <a:prstGeom prst="rect">
            <a:avLst/>
          </a:prstGeom>
          <a:ln w="28575">
            <a:solidFill>
              <a:srgbClr val="646496"/>
            </a:solidFill>
          </a:ln>
        </p:spPr>
      </p:pic>
    </p:spTree>
    <p:extLst>
      <p:ext uri="{BB962C8B-B14F-4D97-AF65-F5344CB8AC3E}">
        <p14:creationId xmlns:p14="http://schemas.microsoft.com/office/powerpoint/2010/main" val="391576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7B6E5296-6AAD-4218-A7C4-C093F86920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647798B-82A5-41BB-86C9-F4736B8B9567}"/>
              </a:ext>
            </a:extLst>
          </p:cNvPr>
          <p:cNvSpPr/>
          <p:nvPr/>
        </p:nvSpPr>
        <p:spPr>
          <a:xfrm>
            <a:off x="224590" y="224589"/>
            <a:ext cx="11742822" cy="635267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A05BA58-7991-4703-92BB-FF137482CAC8}"/>
              </a:ext>
            </a:extLst>
          </p:cNvPr>
          <p:cNvSpPr/>
          <p:nvPr/>
        </p:nvSpPr>
        <p:spPr>
          <a:xfrm>
            <a:off x="529388" y="393390"/>
            <a:ext cx="11309685" cy="53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Разделы годового плана: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E8C990-4DB8-4CAF-BDB7-0835C69BA6C7}"/>
              </a:ext>
            </a:extLst>
          </p:cNvPr>
          <p:cNvSpPr txBox="1"/>
          <p:nvPr/>
        </p:nvSpPr>
        <p:spPr>
          <a:xfrm>
            <a:off x="449177" y="1144889"/>
            <a:ext cx="11470106" cy="500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Организационная работа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Адаптация среды и учебного материала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Коррекция поведенческих нарушений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коммуникативных навыков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Организация взаимодействия с детьми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Организация взаимодействия с педагогическими работниками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Организация деятельности воспитанника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Формирование толерантного отношения к детям с расстройством аутистического спектра в педагогическом коллективе</a:t>
            </a:r>
          </a:p>
        </p:txBody>
      </p:sp>
    </p:spTree>
    <p:extLst>
      <p:ext uri="{BB962C8B-B14F-4D97-AF65-F5344CB8AC3E}">
        <p14:creationId xmlns:p14="http://schemas.microsoft.com/office/powerpoint/2010/main" val="375810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24E4876D-C632-4436-9CDC-13EAED1D049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A05284F-CE3C-4745-8D55-FEF468429570}"/>
              </a:ext>
            </a:extLst>
          </p:cNvPr>
          <p:cNvSpPr/>
          <p:nvPr/>
        </p:nvSpPr>
        <p:spPr>
          <a:xfrm>
            <a:off x="224590" y="224589"/>
            <a:ext cx="11742822" cy="65087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A05BA58-7991-4703-92BB-FF137482CAC8}"/>
              </a:ext>
            </a:extLst>
          </p:cNvPr>
          <p:cNvSpPr/>
          <p:nvPr/>
        </p:nvSpPr>
        <p:spPr>
          <a:xfrm>
            <a:off x="529388" y="393390"/>
            <a:ext cx="11309685" cy="53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Функциональная карта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FD981D3-4AE7-4D28-AC3B-0AF0F2B46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941" y="1185862"/>
            <a:ext cx="7439025" cy="5400675"/>
          </a:xfrm>
          <a:prstGeom prst="rect">
            <a:avLst/>
          </a:prstGeom>
          <a:ln w="28575">
            <a:solidFill>
              <a:srgbClr val="646496"/>
            </a:solidFill>
          </a:ln>
        </p:spPr>
      </p:pic>
    </p:spTree>
    <p:extLst>
      <p:ext uri="{BB962C8B-B14F-4D97-AF65-F5344CB8AC3E}">
        <p14:creationId xmlns:p14="http://schemas.microsoft.com/office/powerpoint/2010/main" val="288621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EEE402D4-9361-45A7-BDED-98431857E3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8457C46-494E-45A7-B429-12FC37D477FF}"/>
              </a:ext>
            </a:extLst>
          </p:cNvPr>
          <p:cNvSpPr/>
          <p:nvPr/>
        </p:nvSpPr>
        <p:spPr>
          <a:xfrm>
            <a:off x="224590" y="224589"/>
            <a:ext cx="11742822" cy="635267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A05BA58-7991-4703-92BB-FF137482CAC8}"/>
              </a:ext>
            </a:extLst>
          </p:cNvPr>
          <p:cNvSpPr/>
          <p:nvPr/>
        </p:nvSpPr>
        <p:spPr>
          <a:xfrm>
            <a:off x="529388" y="393390"/>
            <a:ext cx="11309685" cy="53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Направления по функциональным умениям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B9ED71D-50D0-4E74-9C4D-483D0700770B}"/>
              </a:ext>
            </a:extLst>
          </p:cNvPr>
          <p:cNvSpPr/>
          <p:nvPr/>
        </p:nvSpPr>
        <p:spPr>
          <a:xfrm>
            <a:off x="529388" y="1235425"/>
            <a:ext cx="9652001" cy="5163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СОЦИАЛЬН</a:t>
            </a:r>
            <a:r>
              <a:rPr lang="en-US" sz="3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O-</a:t>
            </a:r>
            <a:r>
              <a:rPr lang="ru-RU" sz="3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ЭМОЦИОНАЛЬНЫЕ УМЕНИЯ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КОММУНИКАТИВНЫЕ И РЕЧЕВЫЕ УМЕНИЯ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КОГНИТИВНЫЕ УМЕНИЯ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УЧЕБНЫЕ УМЕНИЯ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ДОСУГОВЫЕ УМЕНИЯ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БЫТОВЫЕ УМЕНИЯ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ДВИГАТЕЛЬНЫЕ УМЕНИЯ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xmlns="" id="{454CBD12-ECE4-4F9E-8EBB-72DF8A7DDAE4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7" r="4426"/>
          <a:stretch/>
        </p:blipFill>
        <p:spPr bwMode="auto">
          <a:xfrm>
            <a:off x="8581189" y="3584610"/>
            <a:ext cx="2880000" cy="28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03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1A600714-65DB-4A1C-8906-DF0DABC733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A71E6CA-DDC3-4A81-9E2B-FE94D391E6DC}"/>
              </a:ext>
            </a:extLst>
          </p:cNvPr>
          <p:cNvSpPr/>
          <p:nvPr/>
        </p:nvSpPr>
        <p:spPr>
          <a:xfrm>
            <a:off x="224590" y="224588"/>
            <a:ext cx="11742822" cy="653643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A05BA58-7991-4703-92BB-FF137482CAC8}"/>
              </a:ext>
            </a:extLst>
          </p:cNvPr>
          <p:cNvSpPr/>
          <p:nvPr/>
        </p:nvSpPr>
        <p:spPr>
          <a:xfrm>
            <a:off x="709497" y="240991"/>
            <a:ext cx="11309685" cy="571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Дневник фиксации результатов ежедневных наблюдений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9DAC919-2278-4850-8761-6BE815517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587" y="784912"/>
            <a:ext cx="9486900" cy="5857875"/>
          </a:xfrm>
          <a:prstGeom prst="rect">
            <a:avLst/>
          </a:prstGeom>
          <a:ln w="28575">
            <a:solidFill>
              <a:srgbClr val="646496"/>
            </a:solidFill>
          </a:ln>
        </p:spPr>
      </p:pic>
    </p:spTree>
    <p:extLst>
      <p:ext uri="{BB962C8B-B14F-4D97-AF65-F5344CB8AC3E}">
        <p14:creationId xmlns:p14="http://schemas.microsoft.com/office/powerpoint/2010/main" val="26966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187398A8-B0E8-4F70-AC65-1058660CE4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25E1BBC-1320-45D6-A9A1-E53C2F7EB175}"/>
              </a:ext>
            </a:extLst>
          </p:cNvPr>
          <p:cNvSpPr/>
          <p:nvPr/>
        </p:nvSpPr>
        <p:spPr>
          <a:xfrm>
            <a:off x="224590" y="224589"/>
            <a:ext cx="11742822" cy="649486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A05BA58-7991-4703-92BB-FF137482CAC8}"/>
              </a:ext>
            </a:extLst>
          </p:cNvPr>
          <p:cNvSpPr/>
          <p:nvPr/>
        </p:nvSpPr>
        <p:spPr>
          <a:xfrm>
            <a:off x="709497" y="240991"/>
            <a:ext cx="11309685" cy="571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Дневник фиксации результатов ежедневных наблюдений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A4B1E21-F3D1-4A99-AE6A-F68F27467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62" y="812622"/>
            <a:ext cx="9842221" cy="5804387"/>
          </a:xfrm>
          <a:prstGeom prst="rect">
            <a:avLst/>
          </a:prstGeom>
          <a:ln w="28575">
            <a:solidFill>
              <a:srgbClr val="646496"/>
            </a:solidFill>
          </a:ln>
        </p:spPr>
      </p:pic>
    </p:spTree>
    <p:extLst>
      <p:ext uri="{BB962C8B-B14F-4D97-AF65-F5344CB8AC3E}">
        <p14:creationId xmlns:p14="http://schemas.microsoft.com/office/powerpoint/2010/main" val="372122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23CC147D-51BB-4A46-9954-C2CADC95B9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2CEBE8D-2C65-4187-8FEE-7CA78E0F1829}"/>
              </a:ext>
            </a:extLst>
          </p:cNvPr>
          <p:cNvSpPr/>
          <p:nvPr/>
        </p:nvSpPr>
        <p:spPr>
          <a:xfrm>
            <a:off x="224590" y="224588"/>
            <a:ext cx="11742822" cy="648101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A05BA58-7991-4703-92BB-FF137482CAC8}"/>
              </a:ext>
            </a:extLst>
          </p:cNvPr>
          <p:cNvSpPr/>
          <p:nvPr/>
        </p:nvSpPr>
        <p:spPr>
          <a:xfrm>
            <a:off x="529388" y="393390"/>
            <a:ext cx="11309685" cy="53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Карта нежелательного поведения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29968FB-48F8-4DB1-9CAA-881859D77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400" y="925074"/>
            <a:ext cx="9158362" cy="5683544"/>
          </a:xfrm>
          <a:prstGeom prst="rect">
            <a:avLst/>
          </a:prstGeom>
          <a:ln w="28575">
            <a:solidFill>
              <a:srgbClr val="646496"/>
            </a:solidFill>
          </a:ln>
        </p:spPr>
      </p:pic>
    </p:spTree>
    <p:extLst>
      <p:ext uri="{BB962C8B-B14F-4D97-AF65-F5344CB8AC3E}">
        <p14:creationId xmlns:p14="http://schemas.microsoft.com/office/powerpoint/2010/main" val="378058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4D7EDC4D-AC85-4D49-BFAD-728491BB94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C3F6FC6-C72B-415F-AA07-27E65CE5C84B}"/>
              </a:ext>
            </a:extLst>
          </p:cNvPr>
          <p:cNvSpPr/>
          <p:nvPr/>
        </p:nvSpPr>
        <p:spPr>
          <a:xfrm>
            <a:off x="224590" y="224588"/>
            <a:ext cx="11742822" cy="649068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A05BA58-7991-4703-92BB-FF137482CAC8}"/>
              </a:ext>
            </a:extLst>
          </p:cNvPr>
          <p:cNvSpPr/>
          <p:nvPr/>
        </p:nvSpPr>
        <p:spPr>
          <a:xfrm>
            <a:off x="529388" y="393390"/>
            <a:ext cx="11309685" cy="53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Ежедневное планирование деятельности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B477895-1E1A-4F70-B332-936231705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06" y="925074"/>
            <a:ext cx="11289284" cy="2912635"/>
          </a:xfrm>
          <a:prstGeom prst="rect">
            <a:avLst/>
          </a:prstGeom>
          <a:ln w="28575">
            <a:solidFill>
              <a:srgbClr val="646496"/>
            </a:solidFill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7ABF368E-C238-4617-8791-FD15D40CC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0222" y1="15000" x2="70222" y2="62444"/>
                        <a14:foregroundMark x1="52444" y1="21222" x2="69222" y2="48111"/>
                        <a14:foregroundMark x1="30556" y1="29111" x2="51778" y2="76111"/>
                        <a14:foregroundMark x1="53000" y1="52778" x2="67778" y2="83000"/>
                        <a14:foregroundMark x1="31222" y1="34333" x2="32444" y2="77222"/>
                        <a14:foregroundMark x1="36667" y1="79000" x2="62889" y2="79556"/>
                        <a14:foregroundMark x1="39111" y1="34111" x2="52222" y2="66667"/>
                        <a14:foregroundMark x1="60889" y1="25222" x2="70778" y2="42222"/>
                        <a14:foregroundMark x1="37667" y1="55000" x2="40111" y2="58000"/>
                        <a14:foregroundMark x1="43111" y1="24000" x2="55889" y2="26889"/>
                        <a14:foregroundMark x1="46556" y1="19444" x2="49556" y2="18000"/>
                        <a14:foregroundMark x1="53000" y1="71889" x2="61333" y2="72111"/>
                        <a14:foregroundMark x1="57444" y1="50889" x2="68556" y2="75000"/>
                        <a14:foregroundMark x1="43556" y1="28111" x2="55000" y2="28333"/>
                        <a14:foregroundMark x1="37889" y1="37000" x2="39444" y2="43667"/>
                        <a14:foregroundMark x1="54444" y1="67667" x2="53889" y2="72333"/>
                        <a14:foregroundMark x1="52222" y1="37000" x2="58333" y2="3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618" y="3946085"/>
            <a:ext cx="2660817" cy="266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9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4D7EDC4D-AC85-4D49-BFAD-728491BB94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C3F6FC6-C72B-415F-AA07-27E65CE5C84B}"/>
              </a:ext>
            </a:extLst>
          </p:cNvPr>
          <p:cNvSpPr/>
          <p:nvPr/>
        </p:nvSpPr>
        <p:spPr>
          <a:xfrm>
            <a:off x="224590" y="224588"/>
            <a:ext cx="11742822" cy="649068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A05BA58-7991-4703-92BB-FF137482CAC8}"/>
              </a:ext>
            </a:extLst>
          </p:cNvPr>
          <p:cNvSpPr/>
          <p:nvPr/>
        </p:nvSpPr>
        <p:spPr>
          <a:xfrm>
            <a:off x="529388" y="393390"/>
            <a:ext cx="11309685" cy="53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Папка преемственности </a:t>
            </a:r>
          </a:p>
        </p:txBody>
      </p:sp>
      <p:pic>
        <p:nvPicPr>
          <p:cNvPr id="1026" name="Picture 2" descr="Планирование преемственности">
            <a:extLst>
              <a:ext uri="{FF2B5EF4-FFF2-40B4-BE49-F238E27FC236}">
                <a16:creationId xmlns:a16="http://schemas.microsoft.com/office/drawing/2014/main" xmlns="" id="{248DFAAF-BFE4-4D71-A4E9-3513411C2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325" y="1093876"/>
            <a:ext cx="7801349" cy="519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41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2538BABD-0E0C-416C-86CA-CAB9E95AB0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5418" y="0"/>
            <a:ext cx="12192000" cy="68580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66A0290E-C54F-4AD2-BD7E-A28FF410F667}"/>
              </a:ext>
            </a:extLst>
          </p:cNvPr>
          <p:cNvSpPr/>
          <p:nvPr/>
        </p:nvSpPr>
        <p:spPr>
          <a:xfrm>
            <a:off x="224590" y="224588"/>
            <a:ext cx="11742822" cy="649068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88809C1-ADEC-49F2-89BA-2598928DF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193" y="364601"/>
            <a:ext cx="6128797" cy="612879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A3A88CB-29CD-4918-9478-B029E223FBC3}"/>
              </a:ext>
            </a:extLst>
          </p:cNvPr>
          <p:cNvSpPr txBox="1"/>
          <p:nvPr/>
        </p:nvSpPr>
        <p:spPr>
          <a:xfrm>
            <a:off x="677410" y="3105833"/>
            <a:ext cx="3801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>
                <a:solidFill>
                  <a:srgbClr val="64649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Контакт в </a:t>
            </a:r>
            <a:r>
              <a:rPr lang="en-US" sz="3600" b="1" dirty="0">
                <a:solidFill>
                  <a:srgbClr val="64649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Viber</a:t>
            </a:r>
            <a:endParaRPr lang="ru-RU" sz="3600" b="1" dirty="0">
              <a:solidFill>
                <a:srgbClr val="64649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5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1BFA3FF5-462E-4CF6-8B14-668948ADA04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C5BC5A4-B299-4B4F-B655-B8F6A929930E}"/>
              </a:ext>
            </a:extLst>
          </p:cNvPr>
          <p:cNvSpPr/>
          <p:nvPr/>
        </p:nvSpPr>
        <p:spPr>
          <a:xfrm>
            <a:off x="224590" y="224589"/>
            <a:ext cx="11742822" cy="635267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C0F74C-7117-48A9-A8DD-E28BE8621B1F}"/>
              </a:ext>
            </a:extLst>
          </p:cNvPr>
          <p:cNvSpPr txBox="1"/>
          <p:nvPr/>
        </p:nvSpPr>
        <p:spPr>
          <a:xfrm>
            <a:off x="609601" y="365143"/>
            <a:ext cx="10180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Проблемы в деятельности воспитателя дошкольного образования по сопровождению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C8A239-1AA8-47EC-8A70-8A7C6D77C839}"/>
              </a:ext>
            </a:extLst>
          </p:cNvPr>
          <p:cNvSpPr txBox="1"/>
          <p:nvPr/>
        </p:nvSpPr>
        <p:spPr>
          <a:xfrm>
            <a:off x="609601" y="1543839"/>
            <a:ext cx="11213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Научно методическое обеспеченье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Организация развивающей предметно-пространственной среды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Наличие </a:t>
            </a:r>
            <a:r>
              <a:rPr lang="ru-RU" sz="2400" smtClean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высококвалифицированных </a:t>
            </a: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специалистов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Ведение документации педагога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462BD69-79DC-4CE4-BA9E-F5C139A67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r="409" b="3275"/>
          <a:stretch>
            <a:fillRect/>
          </a:stretch>
        </p:blipFill>
        <p:spPr bwMode="auto">
          <a:xfrm>
            <a:off x="8245644" y="3429000"/>
            <a:ext cx="2880000" cy="2880000"/>
          </a:xfrm>
          <a:custGeom>
            <a:avLst/>
            <a:gdLst>
              <a:gd name="connsiteX0" fmla="*/ 3316706 w 6633412"/>
              <a:gd name="connsiteY0" fmla="*/ 0 h 6633412"/>
              <a:gd name="connsiteX1" fmla="*/ 6633412 w 6633412"/>
              <a:gd name="connsiteY1" fmla="*/ 3316706 h 6633412"/>
              <a:gd name="connsiteX2" fmla="*/ 3316706 w 6633412"/>
              <a:gd name="connsiteY2" fmla="*/ 6633412 h 6633412"/>
              <a:gd name="connsiteX3" fmla="*/ 0 w 6633412"/>
              <a:gd name="connsiteY3" fmla="*/ 3316706 h 6633412"/>
              <a:gd name="connsiteX4" fmla="*/ 3316706 w 6633412"/>
              <a:gd name="connsiteY4" fmla="*/ 0 h 663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3412" h="6633412">
                <a:moveTo>
                  <a:pt x="3316706" y="0"/>
                </a:moveTo>
                <a:cubicBezTo>
                  <a:pt x="5148472" y="0"/>
                  <a:pt x="6633412" y="1484940"/>
                  <a:pt x="6633412" y="3316706"/>
                </a:cubicBezTo>
                <a:cubicBezTo>
                  <a:pt x="6633412" y="5148472"/>
                  <a:pt x="5148472" y="6633412"/>
                  <a:pt x="3316706" y="6633412"/>
                </a:cubicBezTo>
                <a:cubicBezTo>
                  <a:pt x="1484940" y="6633412"/>
                  <a:pt x="0" y="5148472"/>
                  <a:pt x="0" y="3316706"/>
                </a:cubicBezTo>
                <a:cubicBezTo>
                  <a:pt x="0" y="1484940"/>
                  <a:pt x="1484940" y="0"/>
                  <a:pt x="3316706" y="0"/>
                </a:cubicBezTo>
                <a:close/>
              </a:path>
            </a:pathLst>
          </a:custGeom>
          <a:noFill/>
          <a:ln w="38100">
            <a:solidFill>
              <a:srgbClr val="646496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65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16490CE1-9749-4696-B233-EB26E06D02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C5BC5A4-B299-4B4F-B655-B8F6A929930E}"/>
              </a:ext>
            </a:extLst>
          </p:cNvPr>
          <p:cNvSpPr/>
          <p:nvPr/>
        </p:nvSpPr>
        <p:spPr>
          <a:xfrm>
            <a:off x="224590" y="224589"/>
            <a:ext cx="11742822" cy="635267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C0F74C-7117-48A9-A8DD-E28BE8621B1F}"/>
              </a:ext>
            </a:extLst>
          </p:cNvPr>
          <p:cNvSpPr txBox="1"/>
          <p:nvPr/>
        </p:nvSpPr>
        <p:spPr>
          <a:xfrm>
            <a:off x="561475" y="300975"/>
            <a:ext cx="11085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направления деятельности воспитателя дошкольного образования по сопровождению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955B7E-C518-4C8A-93A1-18BEBFA081D5}"/>
              </a:ext>
            </a:extLst>
          </p:cNvPr>
          <p:cNvSpPr txBox="1"/>
          <p:nvPr/>
        </p:nvSpPr>
        <p:spPr>
          <a:xfrm>
            <a:off x="417095" y="1160205"/>
            <a:ext cx="11470106" cy="555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Определение направлений в коррекционной работе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Создание условий для раскрытия возможностей воспитанника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Организация развивающей предметно-пространственной среды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Грамотная и последовательная организация работы с воспитанником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Грамотное взаимодействие со специалистами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Осуществление постоянного взаимодействия с законными представителями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Постоянное повышение своей педагогической грамотности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Ведение документации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885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19378927-AF67-42DF-98F3-EE6D3A706C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C5BC5A4-B299-4B4F-B655-B8F6A929930E}"/>
              </a:ext>
            </a:extLst>
          </p:cNvPr>
          <p:cNvSpPr/>
          <p:nvPr/>
        </p:nvSpPr>
        <p:spPr>
          <a:xfrm>
            <a:off x="224590" y="224589"/>
            <a:ext cx="11742822" cy="635267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C0F74C-7117-48A9-A8DD-E28BE8621B1F}"/>
              </a:ext>
            </a:extLst>
          </p:cNvPr>
          <p:cNvSpPr txBox="1"/>
          <p:nvPr/>
        </p:nvSpPr>
        <p:spPr>
          <a:xfrm>
            <a:off x="561475" y="300975"/>
            <a:ext cx="11085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Документация руководителя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955B7E-C518-4C8A-93A1-18BEBFA081D5}"/>
              </a:ext>
            </a:extLst>
          </p:cNvPr>
          <p:cNvSpPr txBox="1"/>
          <p:nvPr/>
        </p:nvSpPr>
        <p:spPr>
          <a:xfrm>
            <a:off x="417095" y="1160205"/>
            <a:ext cx="11470106" cy="500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Приказ об организации или продолжении образовательного процесса в группе интегрированного обучения и воспитания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Приказ о зачислении воспитанников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Заявления законных представителей обучающихся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Заключение </a:t>
            </a:r>
            <a:r>
              <a:rPr lang="ru-RU" sz="2400" dirty="0" err="1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ЦКРОиР</a:t>
            </a: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(копия у учителя-дефектолога)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Учебный план группы интегрированного обучения и воспитания на текущий учебный год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Расписания занятий по образовательным областям и коррекционных занятий</a:t>
            </a:r>
          </a:p>
        </p:txBody>
      </p:sp>
    </p:spTree>
    <p:extLst>
      <p:ext uri="{BB962C8B-B14F-4D97-AF65-F5344CB8AC3E}">
        <p14:creationId xmlns:p14="http://schemas.microsoft.com/office/powerpoint/2010/main" val="92018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3FC2EF21-2E3E-4FDD-8799-BD6E684726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C5BC5A4-B299-4B4F-B655-B8F6A929930E}"/>
              </a:ext>
            </a:extLst>
          </p:cNvPr>
          <p:cNvSpPr/>
          <p:nvPr/>
        </p:nvSpPr>
        <p:spPr>
          <a:xfrm>
            <a:off x="224590" y="224589"/>
            <a:ext cx="11742822" cy="635267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C0F74C-7117-48A9-A8DD-E28BE8621B1F}"/>
              </a:ext>
            </a:extLst>
          </p:cNvPr>
          <p:cNvSpPr txBox="1"/>
          <p:nvPr/>
        </p:nvSpPr>
        <p:spPr>
          <a:xfrm>
            <a:off x="561475" y="284933"/>
            <a:ext cx="11325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Документация учителя-дефектолога, работающего в группе интегрированного обучения и воспитания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955B7E-C518-4C8A-93A1-18BEBFA081D5}"/>
              </a:ext>
            </a:extLst>
          </p:cNvPr>
          <p:cNvSpPr txBox="1"/>
          <p:nvPr/>
        </p:nvSpPr>
        <p:spPr>
          <a:xfrm>
            <a:off x="497304" y="1151273"/>
            <a:ext cx="11470106" cy="543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Учебный план группы интегрированного обучения и воспитания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Программы по учебным образовательным и коррекционно-развивающим областям          (в зависимости от нарушения ребенка)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График работы учителя-дефектолога 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Список воспитанников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Карты индивидуально-типологических особенностей воспитанников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Расписание занятий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Календарно-тематическое и перспективное планирование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Индивидуальное планирование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Журнал учета проведенных занятий и посещения их детьми 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Журнал преемственности между учителем-дефектологом и воспитателем дошкольного образования по сопровождению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График проведения консультаций для педагогов и законных представителей</a:t>
            </a:r>
          </a:p>
        </p:txBody>
      </p:sp>
    </p:spTree>
    <p:extLst>
      <p:ext uri="{BB962C8B-B14F-4D97-AF65-F5344CB8AC3E}">
        <p14:creationId xmlns:p14="http://schemas.microsoft.com/office/powerpoint/2010/main" val="322724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A748961A-FA4B-4B1F-A9E5-C4360B42415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C5BC5A4-B299-4B4F-B655-B8F6A929930E}"/>
              </a:ext>
            </a:extLst>
          </p:cNvPr>
          <p:cNvSpPr/>
          <p:nvPr/>
        </p:nvSpPr>
        <p:spPr>
          <a:xfrm>
            <a:off x="224590" y="224589"/>
            <a:ext cx="11742822" cy="635267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C0F74C-7117-48A9-A8DD-E28BE8621B1F}"/>
              </a:ext>
            </a:extLst>
          </p:cNvPr>
          <p:cNvSpPr txBox="1"/>
          <p:nvPr/>
        </p:nvSpPr>
        <p:spPr>
          <a:xfrm>
            <a:off x="561475" y="257223"/>
            <a:ext cx="11325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Документация воспитателя дошкольного образования по сопровождению ребенка с расстройствами аутистического спектра, работающего в группе интегрированного обучения и воспитания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955B7E-C518-4C8A-93A1-18BEBFA081D5}"/>
              </a:ext>
            </a:extLst>
          </p:cNvPr>
          <p:cNvSpPr txBox="1"/>
          <p:nvPr/>
        </p:nvSpPr>
        <p:spPr>
          <a:xfrm>
            <a:off x="497304" y="1629797"/>
            <a:ext cx="11470106" cy="500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Журнал адаптации ребенка с расстройствами аутистического спектра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Информационный лист ребенка с расстройствами аутистического спектра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Годовой план работы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Функциональная карта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Дневник фиксации результатов ежедневных наблюдений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Карта нежелательного поведения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Ежедневное планирование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74776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1D3E80AA-D922-476B-A18E-0FAF1B7452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4B02E07-B94B-4A76-9118-260F873FDC1D}"/>
              </a:ext>
            </a:extLst>
          </p:cNvPr>
          <p:cNvSpPr/>
          <p:nvPr/>
        </p:nvSpPr>
        <p:spPr>
          <a:xfrm>
            <a:off x="224590" y="224588"/>
            <a:ext cx="11742822" cy="641877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A05BA58-7991-4703-92BB-FF137482CAC8}"/>
              </a:ext>
            </a:extLst>
          </p:cNvPr>
          <p:cNvSpPr/>
          <p:nvPr/>
        </p:nvSpPr>
        <p:spPr>
          <a:xfrm>
            <a:off x="529388" y="393390"/>
            <a:ext cx="11309685" cy="53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Информационный лист ребенка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4AFE516-07F5-447B-A884-5B5EF198BCC8}"/>
              </a:ext>
            </a:extLst>
          </p:cNvPr>
          <p:cNvSpPr/>
          <p:nvPr/>
        </p:nvSpPr>
        <p:spPr>
          <a:xfrm>
            <a:off x="529388" y="1060427"/>
            <a:ext cx="10732170" cy="5582939"/>
          </a:xfrm>
          <a:prstGeom prst="rect">
            <a:avLst/>
          </a:prstGeom>
          <a:ln w="28575">
            <a:solidFill>
              <a:srgbClr val="646496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Информационный лист ребенка с расстройствами аутистического спектра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Фамилия, имя, отчество ребенка: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рождения: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Группа: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год: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дошкольного образования по сопровождению: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Педагог-психолог: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Учитель-дефектолог: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Музыкальный руководитель: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физвоспитания: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2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DE5E69A7-ECAE-4237-A970-B0E330DD89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38C66BB-3848-4870-94E4-89423C6F31E8}"/>
              </a:ext>
            </a:extLst>
          </p:cNvPr>
          <p:cNvSpPr/>
          <p:nvPr/>
        </p:nvSpPr>
        <p:spPr>
          <a:xfrm>
            <a:off x="224590" y="224588"/>
            <a:ext cx="11742822" cy="642778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A05BA58-7991-4703-92BB-FF137482CAC8}"/>
              </a:ext>
            </a:extLst>
          </p:cNvPr>
          <p:cNvSpPr/>
          <p:nvPr/>
        </p:nvSpPr>
        <p:spPr>
          <a:xfrm>
            <a:off x="529388" y="393390"/>
            <a:ext cx="11309685" cy="53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Информационный лист ребенка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9B85726B-D88A-4FB8-98A6-D185CBF9A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275714"/>
              </p:ext>
            </p:extLst>
          </p:nvPr>
        </p:nvGraphicFramePr>
        <p:xfrm>
          <a:off x="529388" y="925075"/>
          <a:ext cx="11133224" cy="5736891"/>
        </p:xfrm>
        <a:graphic>
          <a:graphicData uri="http://schemas.openxmlformats.org/drawingml/2006/table">
            <a:tbl>
              <a:tblPr firstRow="1" firstCol="1" bandRow="1"/>
              <a:tblGrid>
                <a:gridCol w="1507230">
                  <a:extLst>
                    <a:ext uri="{9D8B030D-6E8A-4147-A177-3AD203B41FA5}">
                      <a16:colId xmlns:a16="http://schemas.microsoft.com/office/drawing/2014/main" xmlns="" val="2715774164"/>
                    </a:ext>
                  </a:extLst>
                </a:gridCol>
                <a:gridCol w="3075709">
                  <a:extLst>
                    <a:ext uri="{9D8B030D-6E8A-4147-A177-3AD203B41FA5}">
                      <a16:colId xmlns:a16="http://schemas.microsoft.com/office/drawing/2014/main" xmlns="" val="3193532022"/>
                    </a:ext>
                  </a:extLst>
                </a:gridCol>
                <a:gridCol w="2479964">
                  <a:extLst>
                    <a:ext uri="{9D8B030D-6E8A-4147-A177-3AD203B41FA5}">
                      <a16:colId xmlns:a16="http://schemas.microsoft.com/office/drawing/2014/main" xmlns="" val="4012540281"/>
                    </a:ext>
                  </a:extLst>
                </a:gridCol>
                <a:gridCol w="2881745">
                  <a:extLst>
                    <a:ext uri="{9D8B030D-6E8A-4147-A177-3AD203B41FA5}">
                      <a16:colId xmlns:a16="http://schemas.microsoft.com/office/drawing/2014/main" xmlns="" val="987607343"/>
                    </a:ext>
                  </a:extLst>
                </a:gridCol>
                <a:gridCol w="1188576">
                  <a:extLst>
                    <a:ext uri="{9D8B030D-6E8A-4147-A177-3AD203B41FA5}">
                      <a16:colId xmlns:a16="http://schemas.microsoft.com/office/drawing/2014/main" xmlns="" val="3408789376"/>
                    </a:ext>
                  </a:extLst>
                </a:gridCol>
              </a:tblGrid>
              <a:tr h="3655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Особенности развития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Описание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проблемы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Ресурсы/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возможности ребенка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Пути возможного преодоления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24952256"/>
                  </a:ext>
                </a:extLst>
              </a:tr>
              <a:tr h="35017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Социально-эмоциональное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осознает ситуацию конфликта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Способен с помощью взрослого переключать внимание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Использовать в образовательном процессе способы переключения внимания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192729"/>
                  </a:ext>
                </a:extLst>
              </a:tr>
              <a:tr h="5784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способен участвовать в коллективной игре, не способен организовать игру, в игре не ориентируется на правила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Способен не долго наблюдать за происходящей игрой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Использовать во время проведения игры постоянную поддержку и сопровождение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08856042"/>
                  </a:ext>
                </a:extLst>
              </a:tr>
              <a:tr h="7003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Результативность трудовой деятельности низкая, требуются постоянные указания и прямая помощь при выполнении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Способен выполнять трудовые поручения только с помощью указаний и с помощью взрослого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Использовать игровые упражнения на выполнение заданий и поручений, использование картинок-схем; использовать поощрения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514900"/>
                  </a:ext>
                </a:extLst>
              </a:tr>
              <a:tr h="8754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Коммуникативные навыки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понимает целые предложения при обращенной речи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Понимает отдельные слова, короткие выражения, указания при обращенной речи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Использование игровых упражнений на развитие навыков понимания фраз, использование фразовых конструкторов, использование картинок, объясняющих содержание предложений и фраз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7177000"/>
                  </a:ext>
                </a:extLst>
              </a:tr>
              <a:tr h="525255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Учебная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Работоспособность неустойчивая, зависит от настроения и интереса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Способен переключить внимание на другой вид деятельности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Использовать в образовательном процессе способы переключения внимания, использовать метод поощрения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0621864"/>
                  </a:ext>
                </a:extLst>
              </a:tr>
              <a:tr h="5252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имеет запаса знаний об окружающем мире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Способен использовать в речи повторение фраз, которые можно довести до автоматизма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Использовать в образовательном процессе многократное повторение пройденного материала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24559493"/>
                  </a:ext>
                </a:extLst>
              </a:tr>
              <a:tr h="875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изобразительной деятельности действует однотипно, материал использует неосознанно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Способен проявлять изобразительные навыки только с помощью указаний педагога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Использовать в изобразительной деятельности частичные указания для начала творческого процесса и активировать проявлять самостоятельность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86252416"/>
                  </a:ext>
                </a:extLst>
              </a:tr>
              <a:tr h="743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Поведенческие особенности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Саморегуляция поведения сформирована недостаточно: частое проявление обидчивости, импульсивности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Способен переключить внимание на другой вид деятельности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Использовать в образовательном процессе способы переключения внимания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85" marR="263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154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99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ФУТАЖ  ФОН ДЛЯ ЗИМНЕГО ВИДЕОМОНТАЖА">
            <a:hlinkClick r:id="" action="ppaction://media"/>
            <a:extLst>
              <a:ext uri="{FF2B5EF4-FFF2-40B4-BE49-F238E27FC236}">
                <a16:creationId xmlns:a16="http://schemas.microsoft.com/office/drawing/2014/main" xmlns="" id="{1C04CBA6-C480-4BB9-AC81-447A478B65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1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992766E-D822-4117-9588-CCF3A6F389C9}"/>
              </a:ext>
            </a:extLst>
          </p:cNvPr>
          <p:cNvSpPr/>
          <p:nvPr/>
        </p:nvSpPr>
        <p:spPr>
          <a:xfrm>
            <a:off x="224590" y="224589"/>
            <a:ext cx="11742822" cy="635267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52161FA7-3235-4FD2-A5A5-F2EDC951E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567103"/>
              </p:ext>
            </p:extLst>
          </p:nvPr>
        </p:nvGraphicFramePr>
        <p:xfrm>
          <a:off x="529388" y="1797081"/>
          <a:ext cx="11163617" cy="1173988"/>
        </p:xfrm>
        <a:graphic>
          <a:graphicData uri="http://schemas.openxmlformats.org/drawingml/2006/table">
            <a:tbl>
              <a:tblPr firstRow="1" firstCol="1" bandRow="1"/>
              <a:tblGrid>
                <a:gridCol w="3573336">
                  <a:extLst>
                    <a:ext uri="{9D8B030D-6E8A-4147-A177-3AD203B41FA5}">
                      <a16:colId xmlns:a16="http://schemas.microsoft.com/office/drawing/2014/main" xmlns="" val="3712296034"/>
                    </a:ext>
                  </a:extLst>
                </a:gridCol>
                <a:gridCol w="7590281">
                  <a:extLst>
                    <a:ext uri="{9D8B030D-6E8A-4147-A177-3AD203B41FA5}">
                      <a16:colId xmlns:a16="http://schemas.microsoft.com/office/drawing/2014/main" xmlns="" val="28219580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Пищевые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Конфеты, вафли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7895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Предметы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Пазлы, раскраски, учебные пособия по развитию сенсорных способностей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4410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Активности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Раскачивание на качелях, бег с трактором на веревочке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1902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Другое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52623082"/>
                  </a:ext>
                </a:extLst>
              </a:tr>
            </a:tbl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6848C651-2C5C-4DBF-A57A-55896A16EA81}"/>
              </a:ext>
            </a:extLst>
          </p:cNvPr>
          <p:cNvGrpSpPr/>
          <p:nvPr/>
        </p:nvGrpSpPr>
        <p:grpSpPr>
          <a:xfrm>
            <a:off x="456515" y="1130245"/>
            <a:ext cx="11236490" cy="4593911"/>
            <a:chOff x="456515" y="1130245"/>
            <a:chExt cx="10825162" cy="4593911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xmlns="" id="{87045D0D-4AF9-4802-9AD6-BC43DC5A2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15" y="3785164"/>
              <a:ext cx="10825162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Диета/особенности питания: </a:t>
              </a:r>
              <a:r>
                <a:rPr kumimoji="0" lang="ru-RU" altLang="ru-RU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нет</a:t>
              </a:r>
              <a:endPara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Особенности организации среды: </a:t>
              </a:r>
              <a:r>
                <a:rPr kumimoji="0" lang="ru-RU" altLang="ru-RU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необходимо использовать индивидуального стола для занятий и отработки навыков, отдельной тумбы для его принадлежностей, визуальных опор и алгоритмов деятельности, планшета «Сначала – потом», сенсорных боксов в перерывах между занятиями.</a:t>
              </a:r>
              <a:endPara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99DED2C1-5D3D-40FE-9EC0-93729D4CE187}"/>
                </a:ext>
              </a:extLst>
            </p:cNvPr>
            <p:cNvSpPr/>
            <p:nvPr/>
          </p:nvSpPr>
          <p:spPr>
            <a:xfrm>
              <a:off x="456515" y="1130245"/>
              <a:ext cx="18213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Поощрения</a:t>
              </a:r>
              <a:endPara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76AB151-EC67-4663-91BD-54229BBA58BF}"/>
              </a:ext>
            </a:extLst>
          </p:cNvPr>
          <p:cNvSpPr/>
          <p:nvPr/>
        </p:nvSpPr>
        <p:spPr>
          <a:xfrm>
            <a:off x="529388" y="393390"/>
            <a:ext cx="11309685" cy="53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200" dirty="0">
                <a:solidFill>
                  <a:srgbClr val="6464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Информационный лист ребенка</a:t>
            </a:r>
          </a:p>
        </p:txBody>
      </p:sp>
    </p:spTree>
    <p:extLst>
      <p:ext uri="{BB962C8B-B14F-4D97-AF65-F5344CB8AC3E}">
        <p14:creationId xmlns:p14="http://schemas.microsoft.com/office/powerpoint/2010/main" val="7217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741</Words>
  <Application>Microsoft Office PowerPoint</Application>
  <PresentationFormat>Произвольный</PresentationFormat>
  <Paragraphs>143</Paragraphs>
  <Slides>19</Slides>
  <Notes>0</Notes>
  <HiddenSlides>0</HiddenSlides>
  <MMClips>19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User</cp:lastModifiedBy>
  <cp:revision>42</cp:revision>
  <cp:lastPrinted>2022-12-19T05:59:21Z</cp:lastPrinted>
  <dcterms:created xsi:type="dcterms:W3CDTF">2022-12-18T16:58:05Z</dcterms:created>
  <dcterms:modified xsi:type="dcterms:W3CDTF">2022-12-19T06:54:36Z</dcterms:modified>
</cp:coreProperties>
</file>